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Helvetica Neue Light"/>
      <p:regular r:id="rId41"/>
      <p:bold r:id="rId42"/>
      <p:italic r:id="rId43"/>
      <p:boldItalic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6.xml"/><Relationship Id="rId44" Type="http://schemas.openxmlformats.org/officeDocument/2006/relationships/font" Target="fonts/HelveticaNeueLight-boldItalic.fntdata"/><Relationship Id="rId21" Type="http://schemas.openxmlformats.org/officeDocument/2006/relationships/slide" Target="slides/slide15.xml"/><Relationship Id="rId43" Type="http://schemas.openxmlformats.org/officeDocument/2006/relationships/font" Target="fonts/HelveticaNeueLight-italic.fntdata"/><Relationship Id="rId24" Type="http://schemas.openxmlformats.org/officeDocument/2006/relationships/slide" Target="slides/slide18.xml"/><Relationship Id="rId46" Type="http://schemas.openxmlformats.org/officeDocument/2006/relationships/font" Target="fonts/DMSans-bold.fntdata"/><Relationship Id="rId23" Type="http://schemas.openxmlformats.org/officeDocument/2006/relationships/slide" Target="slides/slide17.xml"/><Relationship Id="rId45"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DMSans-boldItalic.fntdata"/><Relationship Id="rId25" Type="http://schemas.openxmlformats.org/officeDocument/2006/relationships/slide" Target="slides/slide19.xml"/><Relationship Id="rId47" Type="http://schemas.openxmlformats.org/officeDocument/2006/relationships/font" Target="fonts/DM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3e7db4ce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e3e7db4ce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4417c701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4417c701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4417c701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4417c701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4417c701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4417c701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4417c701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4417c701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417c701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417c701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4417c701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4417c701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417c701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417c701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417e5b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4417e5b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417e5be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417e5be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417e5be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417e5be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3e7db4ce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3e7db4ce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4417e5be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4417e5be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3e7db4ce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e3e7db4ce0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3e7db4ce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e3e7db4ce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4417e5be4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4417e5be4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4417e5be4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4417e5be4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417e5be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4417e5be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3e7db4ce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3e7db4ce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3e7db4ce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3e7db4ce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3e7db4ce0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3e7db4ce0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3e7db4ce0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3e7db4ce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4417c70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4417c70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3e7db4ce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e3e7db4ce0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4417e5be4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4417e5be4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3e7db4ce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3e7db4ce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3e7db4ce0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3e7db4ce0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3e7db4ce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3e7db4ce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3e7db4ce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3e7db4ce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3e7db4ce0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3e7db4ce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417c70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4417c70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4417c701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4417c701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4417c701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4417c701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417c701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417c701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6" name="Shape 76"/>
        <p:cNvGrpSpPr/>
        <p:nvPr/>
      </p:nvGrpSpPr>
      <p:grpSpPr>
        <a:xfrm>
          <a:off x="0" y="0"/>
          <a:ext cx="0" cy="0"/>
          <a:chOff x="0" y="0"/>
          <a:chExt cx="0" cy="0"/>
        </a:xfrm>
      </p:grpSpPr>
      <p:sp>
        <p:nvSpPr>
          <p:cNvPr id="77" name="Google Shape;77;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9" name="Google Shape;79;p2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 name="Google Shape;84;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3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9" name="Shape 109"/>
        <p:cNvGrpSpPr/>
        <p:nvPr/>
      </p:nvGrpSpPr>
      <p:grpSpPr>
        <a:xfrm>
          <a:off x="0" y="0"/>
          <a:ext cx="0" cy="0"/>
          <a:chOff x="0" y="0"/>
          <a:chExt cx="0" cy="0"/>
        </a:xfrm>
      </p:grpSpPr>
      <p:pic>
        <p:nvPicPr>
          <p:cNvPr id="110" name="Google Shape;110;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6" Type="http://schemas.openxmlformats.org/officeDocument/2006/relationships/theme" Target="../theme/theme1.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48.png"/><Relationship Id="rId6" Type="http://schemas.openxmlformats.org/officeDocument/2006/relationships/image" Target="../media/image35.png"/><Relationship Id="rId7"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47.png"/><Relationship Id="rId6"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56.png"/><Relationship Id="rId6"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53.png"/><Relationship Id="rId6"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54.png"/><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8.png"/><Relationship Id="rId5"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www.youtube.com/watch?v=aa5TJ9OrbO8" TargetMode="External"/><Relationship Id="rId4"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www.youtube.com/watch?v=48lBrNMxjUQ" TargetMode="External"/><Relationship Id="rId4" Type="http://schemas.openxmlformats.org/officeDocument/2006/relationships/image" Target="../media/image6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64.png"/><Relationship Id="rId6"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70.png"/><Relationship Id="rId6"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76.png"/><Relationship Id="rId4" Type="http://schemas.openxmlformats.org/officeDocument/2006/relationships/hyperlink" Target="https://www.interviewbit.com/blog/pandas-vs-num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9"/>
          <p:cNvSpPr txBox="1"/>
          <p:nvPr/>
        </p:nvSpPr>
        <p:spPr>
          <a:xfrm>
            <a:off x="341250" y="1701150"/>
            <a:ext cx="48615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16" name="Google Shape;116;p3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7" name="Google Shape;117;p3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8" name="Google Shape;118;p3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9" name="Google Shape;119;p3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39"/>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23" name="Google Shape;123;p3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24" name="Google Shape;124;p3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25" name="Google Shape;125;p39"/>
          <p:cNvPicPr preferRelativeResize="0"/>
          <p:nvPr/>
        </p:nvPicPr>
        <p:blipFill rotWithShape="1">
          <a:blip r:embed="rId5">
            <a:alphaModFix/>
          </a:blip>
          <a:srcRect b="0" l="8872" r="7347" t="0"/>
          <a:stretch/>
        </p:blipFill>
        <p:spPr>
          <a:xfrm>
            <a:off x="7186525" y="2022138"/>
            <a:ext cx="1069200" cy="957200"/>
          </a:xfrm>
          <a:prstGeom prst="rect">
            <a:avLst/>
          </a:prstGeom>
          <a:noFill/>
          <a:ln>
            <a:noFill/>
          </a:ln>
        </p:spPr>
      </p:pic>
      <p:sp>
        <p:nvSpPr>
          <p:cNvPr id="126" name="Google Shape;126;p3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27" name="Google Shape;127;p39"/>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128" name="Google Shape;128;p39"/>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8"/>
          <p:cNvSpPr/>
          <p:nvPr/>
        </p:nvSpPr>
        <p:spPr>
          <a:xfrm>
            <a:off x="546975" y="1508675"/>
            <a:ext cx="4713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03" name="Google Shape;20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4" name="Google Shape;204;p48"/>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a:t>
            </a:r>
            <a:r>
              <a:rPr b="1" lang="pt-BR" sz="4000">
                <a:solidFill>
                  <a:schemeClr val="dk1"/>
                </a:solidFill>
                <a:latin typeface="DM Sans"/>
                <a:ea typeface="DM Sans"/>
                <a:cs typeface="DM Sans"/>
                <a:sym typeface="DM Sans"/>
              </a:rPr>
              <a:t>Ndarray</a:t>
            </a:r>
            <a:r>
              <a:rPr b="1" lang="pt-BR" sz="4000">
                <a:solidFill>
                  <a:schemeClr val="dk1"/>
                </a:solidFill>
                <a:latin typeface="DM Sans"/>
                <a:ea typeface="DM Sans"/>
                <a:cs typeface="DM Sans"/>
                <a:sym typeface="DM Sans"/>
              </a:rPr>
              <a:t>s</a:t>
            </a:r>
            <a:endParaRPr b="1" sz="4000">
              <a:solidFill>
                <a:schemeClr val="dk1"/>
              </a:solidFill>
              <a:latin typeface="DM Sans"/>
              <a:ea typeface="DM Sans"/>
              <a:cs typeface="DM Sans"/>
              <a:sym typeface="DM Sans"/>
            </a:endParaRPr>
          </a:p>
        </p:txBody>
      </p:sp>
      <p:sp>
        <p:nvSpPr>
          <p:cNvPr id="205" name="Google Shape;205;p48"/>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Tensores são uma extensão de matrizes para mais de duas dimensões. Tensor pode ter qualquer número de dimensões.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06" name="Google Shape;206;p48"/>
          <p:cNvPicPr preferRelativeResize="0"/>
          <p:nvPr/>
        </p:nvPicPr>
        <p:blipFill rotWithShape="1">
          <a:blip r:embed="rId5">
            <a:alphaModFix/>
          </a:blip>
          <a:srcRect b="0" l="0" r="0" t="0"/>
          <a:stretch/>
        </p:blipFill>
        <p:spPr>
          <a:xfrm>
            <a:off x="6105408" y="2751362"/>
            <a:ext cx="2538416" cy="1311139"/>
          </a:xfrm>
          <a:prstGeom prst="rect">
            <a:avLst/>
          </a:prstGeom>
          <a:noFill/>
          <a:ln>
            <a:noFill/>
          </a:ln>
        </p:spPr>
      </p:pic>
      <p:pic>
        <p:nvPicPr>
          <p:cNvPr id="207" name="Google Shape;207;p48"/>
          <p:cNvPicPr preferRelativeResize="0"/>
          <p:nvPr/>
        </p:nvPicPr>
        <p:blipFill rotWithShape="1">
          <a:blip r:embed="rId6">
            <a:alphaModFix/>
          </a:blip>
          <a:srcRect b="0" l="0" r="0" t="0"/>
          <a:stretch/>
        </p:blipFill>
        <p:spPr>
          <a:xfrm>
            <a:off x="545425" y="3297500"/>
            <a:ext cx="3598954" cy="1263300"/>
          </a:xfrm>
          <a:prstGeom prst="rect">
            <a:avLst/>
          </a:prstGeom>
          <a:noFill/>
          <a:ln>
            <a:noFill/>
          </a:ln>
        </p:spPr>
      </p:pic>
      <p:pic>
        <p:nvPicPr>
          <p:cNvPr id="208" name="Google Shape;208;p48"/>
          <p:cNvPicPr preferRelativeResize="0"/>
          <p:nvPr/>
        </p:nvPicPr>
        <p:blipFill rotWithShape="1">
          <a:blip r:embed="rId7">
            <a:alphaModFix/>
          </a:blip>
          <a:srcRect b="0" l="0" r="0" t="0"/>
          <a:stretch/>
        </p:blipFill>
        <p:spPr>
          <a:xfrm>
            <a:off x="6105399" y="1400350"/>
            <a:ext cx="2503425" cy="111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9"/>
          <p:cNvSpPr/>
          <p:nvPr/>
        </p:nvSpPr>
        <p:spPr>
          <a:xfrm>
            <a:off x="546975" y="1508675"/>
            <a:ext cx="4794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5" name="Google Shape;215;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6" name="Google Shape;216;p49"/>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Ndarrays</a:t>
            </a:r>
            <a:endParaRPr b="1" sz="4000">
              <a:solidFill>
                <a:schemeClr val="dk1"/>
              </a:solidFill>
              <a:latin typeface="DM Sans"/>
              <a:ea typeface="DM Sans"/>
              <a:cs typeface="DM Sans"/>
              <a:sym typeface="DM Sans"/>
            </a:endParaRPr>
          </a:p>
        </p:txBody>
      </p:sp>
      <p:sp>
        <p:nvSpPr>
          <p:cNvPr id="217" name="Google Shape;217;p49"/>
          <p:cNvSpPr txBox="1"/>
          <p:nvPr/>
        </p:nvSpPr>
        <p:spPr>
          <a:xfrm>
            <a:off x="457725" y="2290650"/>
            <a:ext cx="4154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dtype </a:t>
            </a:r>
            <a:r>
              <a:rPr lang="pt-BR" sz="1350">
                <a:solidFill>
                  <a:schemeClr val="dk1"/>
                </a:solidFill>
                <a:latin typeface="DM Sans"/>
                <a:ea typeface="DM Sans"/>
                <a:cs typeface="DM Sans"/>
                <a:sym typeface="DM Sans"/>
              </a:rPr>
              <a:t>é o atributo de um array que retorna o tipo de dados dos elementos do array.</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shape </a:t>
            </a:r>
            <a:r>
              <a:rPr lang="pt-BR" sz="1350">
                <a:solidFill>
                  <a:schemeClr val="dk1"/>
                </a:solidFill>
                <a:latin typeface="DM Sans"/>
                <a:ea typeface="DM Sans"/>
                <a:cs typeface="DM Sans"/>
                <a:sym typeface="DM Sans"/>
              </a:rPr>
              <a:t>é o atributo que fornece o tamanho do array ao longo de cada dimensão.</a:t>
            </a:r>
            <a:endParaRPr sz="1350">
              <a:solidFill>
                <a:schemeClr val="dk1"/>
              </a:solidFill>
              <a:latin typeface="DM Sans"/>
              <a:ea typeface="DM Sans"/>
              <a:cs typeface="DM Sans"/>
              <a:sym typeface="DM Sans"/>
            </a:endParaRPr>
          </a:p>
        </p:txBody>
      </p:sp>
      <p:pic>
        <p:nvPicPr>
          <p:cNvPr id="218" name="Google Shape;218;p49"/>
          <p:cNvPicPr preferRelativeResize="0"/>
          <p:nvPr/>
        </p:nvPicPr>
        <p:blipFill rotWithShape="1">
          <a:blip r:embed="rId5">
            <a:alphaModFix/>
          </a:blip>
          <a:srcRect b="0" l="0" r="0" t="0"/>
          <a:stretch/>
        </p:blipFill>
        <p:spPr>
          <a:xfrm>
            <a:off x="6459586" y="2571739"/>
            <a:ext cx="2113940" cy="1466641"/>
          </a:xfrm>
          <a:prstGeom prst="rect">
            <a:avLst/>
          </a:prstGeom>
          <a:noFill/>
          <a:ln>
            <a:noFill/>
          </a:ln>
        </p:spPr>
      </p:pic>
      <p:pic>
        <p:nvPicPr>
          <p:cNvPr id="219" name="Google Shape;219;p49"/>
          <p:cNvPicPr preferRelativeResize="0"/>
          <p:nvPr/>
        </p:nvPicPr>
        <p:blipFill rotWithShape="1">
          <a:blip r:embed="rId6">
            <a:alphaModFix/>
          </a:blip>
          <a:srcRect b="0" l="0" r="0" t="0"/>
          <a:stretch/>
        </p:blipFill>
        <p:spPr>
          <a:xfrm>
            <a:off x="6459575" y="1071057"/>
            <a:ext cx="2113950" cy="1377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0"/>
          <p:cNvSpPr/>
          <p:nvPr/>
        </p:nvSpPr>
        <p:spPr>
          <a:xfrm>
            <a:off x="546975" y="1508675"/>
            <a:ext cx="72645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5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26" name="Google Shape;226;p50"/>
          <p:cNvPicPr preferRelativeResize="0"/>
          <p:nvPr/>
        </p:nvPicPr>
        <p:blipFill rotWithShape="1">
          <a:blip r:embed="rId4">
            <a:alphaModFix/>
          </a:blip>
          <a:srcRect b="0" l="0" r="0" t="0"/>
          <a:stretch/>
        </p:blipFill>
        <p:spPr>
          <a:xfrm>
            <a:off x="697525" y="2405788"/>
            <a:ext cx="2100367" cy="1690649"/>
          </a:xfrm>
          <a:prstGeom prst="rect">
            <a:avLst/>
          </a:prstGeom>
          <a:noFill/>
          <a:ln>
            <a:noFill/>
          </a:ln>
        </p:spPr>
      </p:pic>
      <p:pic>
        <p:nvPicPr>
          <p:cNvPr id="227" name="Google Shape;227;p50"/>
          <p:cNvPicPr preferRelativeResize="0"/>
          <p:nvPr/>
        </p:nvPicPr>
        <p:blipFill rotWithShape="1">
          <a:blip r:embed="rId5">
            <a:alphaModFix/>
          </a:blip>
          <a:srcRect b="0" l="0" r="0" t="0"/>
          <a:stretch/>
        </p:blipFill>
        <p:spPr>
          <a:xfrm>
            <a:off x="5834366" y="2566912"/>
            <a:ext cx="2549235" cy="1529525"/>
          </a:xfrm>
          <a:prstGeom prst="rect">
            <a:avLst/>
          </a:prstGeom>
          <a:noFill/>
          <a:ln>
            <a:noFill/>
          </a:ln>
        </p:spPr>
      </p:pic>
      <p:pic>
        <p:nvPicPr>
          <p:cNvPr id="228" name="Google Shape;228;p50"/>
          <p:cNvPicPr preferRelativeResize="0"/>
          <p:nvPr/>
        </p:nvPicPr>
        <p:blipFill rotWithShape="1">
          <a:blip r:embed="rId6">
            <a:alphaModFix/>
          </a:blip>
          <a:srcRect b="0" l="0" r="0" t="0"/>
          <a:stretch/>
        </p:blipFill>
        <p:spPr>
          <a:xfrm>
            <a:off x="3130462" y="2408079"/>
            <a:ext cx="2371322" cy="1686065"/>
          </a:xfrm>
          <a:prstGeom prst="rect">
            <a:avLst/>
          </a:prstGeom>
          <a:noFill/>
          <a:ln>
            <a:noFill/>
          </a:ln>
        </p:spPr>
      </p:pic>
      <p:sp>
        <p:nvSpPr>
          <p:cNvPr id="229" name="Google Shape;229;p50"/>
          <p:cNvSpPr txBox="1"/>
          <p:nvPr/>
        </p:nvSpPr>
        <p:spPr>
          <a:xfrm>
            <a:off x="457725" y="1071050"/>
            <a:ext cx="7926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Criação de Ndarray</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1"/>
          <p:cNvSpPr/>
          <p:nvPr/>
        </p:nvSpPr>
        <p:spPr>
          <a:xfrm>
            <a:off x="546975" y="1508675"/>
            <a:ext cx="43047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1"/>
          <p:cNvSpPr/>
          <p:nvPr/>
        </p:nvSpPr>
        <p:spPr>
          <a:xfrm>
            <a:off x="562275" y="2034700"/>
            <a:ext cx="25014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5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7" name="Google Shape;237;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8" name="Google Shape;238;p51"/>
          <p:cNvSpPr txBox="1"/>
          <p:nvPr/>
        </p:nvSpPr>
        <p:spPr>
          <a:xfrm>
            <a:off x="457725" y="10710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Valores aleatórios</a:t>
            </a:r>
            <a:endParaRPr b="1" sz="4000">
              <a:solidFill>
                <a:schemeClr val="dk1"/>
              </a:solidFill>
              <a:latin typeface="DM Sans"/>
              <a:ea typeface="DM Sans"/>
              <a:cs typeface="DM Sans"/>
              <a:sym typeface="DM Sans"/>
            </a:endParaRPr>
          </a:p>
        </p:txBody>
      </p:sp>
      <p:sp>
        <p:nvSpPr>
          <p:cNvPr id="239" name="Google Shape;239;p51"/>
          <p:cNvSpPr txBox="1"/>
          <p:nvPr/>
        </p:nvSpPr>
        <p:spPr>
          <a:xfrm>
            <a:off x="457725" y="2290650"/>
            <a:ext cx="41541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As principais formas são: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numpy.random.rand: </a:t>
            </a:r>
            <a:r>
              <a:rPr lang="pt-BR" sz="1350">
                <a:solidFill>
                  <a:schemeClr val="dk1"/>
                </a:solidFill>
                <a:latin typeface="DM Sans"/>
                <a:ea typeface="DM Sans"/>
                <a:cs typeface="DM Sans"/>
                <a:sym typeface="DM Sans"/>
              </a:rPr>
              <a:t>gera valores aleatórios no intervalo [0, 1).</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numpy.random.randint:</a:t>
            </a:r>
            <a:r>
              <a:rPr lang="pt-BR" sz="1350">
                <a:solidFill>
                  <a:schemeClr val="dk1"/>
                </a:solidFill>
                <a:latin typeface="DM Sans"/>
                <a:ea typeface="DM Sans"/>
                <a:cs typeface="DM Sans"/>
                <a:sym typeface="DM Sans"/>
              </a:rPr>
              <a:t> gera valores inteiros aleatórios em um intervalo especificado em uma forma especificada.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40" name="Google Shape;240;p51"/>
          <p:cNvPicPr preferRelativeResize="0"/>
          <p:nvPr/>
        </p:nvPicPr>
        <p:blipFill rotWithShape="1">
          <a:blip r:embed="rId5">
            <a:alphaModFix/>
          </a:blip>
          <a:srcRect b="0" l="0" r="0" t="0"/>
          <a:stretch/>
        </p:blipFill>
        <p:spPr>
          <a:xfrm>
            <a:off x="6145675" y="1561775"/>
            <a:ext cx="2594803" cy="1115616"/>
          </a:xfrm>
          <a:prstGeom prst="rect">
            <a:avLst/>
          </a:prstGeom>
          <a:noFill/>
          <a:ln>
            <a:noFill/>
          </a:ln>
        </p:spPr>
      </p:pic>
      <p:pic>
        <p:nvPicPr>
          <p:cNvPr id="241" name="Google Shape;241;p51"/>
          <p:cNvPicPr preferRelativeResize="0"/>
          <p:nvPr/>
        </p:nvPicPr>
        <p:blipFill rotWithShape="1">
          <a:blip r:embed="rId6">
            <a:alphaModFix/>
          </a:blip>
          <a:srcRect b="0" l="0" r="0" t="0"/>
          <a:stretch/>
        </p:blipFill>
        <p:spPr>
          <a:xfrm>
            <a:off x="6117504" y="2814660"/>
            <a:ext cx="2651146" cy="11156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2"/>
          <p:cNvSpPr/>
          <p:nvPr/>
        </p:nvSpPr>
        <p:spPr>
          <a:xfrm>
            <a:off x="546975" y="1508675"/>
            <a:ext cx="4863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5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8" name="Google Shape;248;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9" name="Google Shape;249;p52"/>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Indexação</a:t>
            </a:r>
            <a:endParaRPr b="1" sz="4000">
              <a:solidFill>
                <a:schemeClr val="dk1"/>
              </a:solidFill>
              <a:latin typeface="DM Sans"/>
              <a:ea typeface="DM Sans"/>
              <a:cs typeface="DM Sans"/>
              <a:sym typeface="DM Sans"/>
            </a:endParaRPr>
          </a:p>
        </p:txBody>
      </p:sp>
      <p:sp>
        <p:nvSpPr>
          <p:cNvPr id="250" name="Google Shape;250;p52"/>
          <p:cNvSpPr txBox="1"/>
          <p:nvPr/>
        </p:nvSpPr>
        <p:spPr>
          <a:xfrm>
            <a:off x="457725" y="2290650"/>
            <a:ext cx="41541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indexação em um </a:t>
            </a:r>
            <a:r>
              <a:rPr b="1" lang="pt-BR" sz="1350">
                <a:solidFill>
                  <a:schemeClr val="dk1"/>
                </a:solidFill>
                <a:highlight>
                  <a:srgbClr val="EAFF6A"/>
                </a:highlight>
                <a:latin typeface="DM Sans"/>
                <a:ea typeface="DM Sans"/>
                <a:cs typeface="DM Sans"/>
                <a:sym typeface="DM Sans"/>
              </a:rPr>
              <a:t>array NumPy</a:t>
            </a:r>
            <a:r>
              <a:rPr lang="pt-BR" sz="1350">
                <a:solidFill>
                  <a:schemeClr val="dk1"/>
                </a:solidFill>
                <a:latin typeface="DM Sans"/>
                <a:ea typeface="DM Sans"/>
                <a:cs typeface="DM Sans"/>
                <a:sym typeface="DM Sans"/>
              </a:rPr>
              <a:t> é semelhante à indexação em uma lista ou vetor, com algumas diferenças.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51" name="Google Shape;251;p52"/>
          <p:cNvPicPr preferRelativeResize="0"/>
          <p:nvPr/>
        </p:nvPicPr>
        <p:blipFill rotWithShape="1">
          <a:blip r:embed="rId5">
            <a:alphaModFix/>
          </a:blip>
          <a:srcRect b="0" l="0" r="0" t="0"/>
          <a:stretch/>
        </p:blipFill>
        <p:spPr>
          <a:xfrm>
            <a:off x="1119150" y="3212200"/>
            <a:ext cx="2709399" cy="1546750"/>
          </a:xfrm>
          <a:prstGeom prst="rect">
            <a:avLst/>
          </a:prstGeom>
          <a:noFill/>
          <a:ln>
            <a:noFill/>
          </a:ln>
        </p:spPr>
      </p:pic>
      <p:pic>
        <p:nvPicPr>
          <p:cNvPr id="252" name="Google Shape;252;p52"/>
          <p:cNvPicPr preferRelativeResize="0"/>
          <p:nvPr/>
        </p:nvPicPr>
        <p:blipFill rotWithShape="1">
          <a:blip r:embed="rId6">
            <a:alphaModFix/>
          </a:blip>
          <a:srcRect b="0" l="0" r="0" t="0"/>
          <a:stretch/>
        </p:blipFill>
        <p:spPr>
          <a:xfrm>
            <a:off x="6393118" y="983788"/>
            <a:ext cx="2204156" cy="317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3"/>
          <p:cNvSpPr/>
          <p:nvPr/>
        </p:nvSpPr>
        <p:spPr>
          <a:xfrm>
            <a:off x="504825" y="1358875"/>
            <a:ext cx="22992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3"/>
          <p:cNvSpPr/>
          <p:nvPr/>
        </p:nvSpPr>
        <p:spPr>
          <a:xfrm>
            <a:off x="504825" y="1930750"/>
            <a:ext cx="284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5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60" name="Google Shape;260;p53"/>
          <p:cNvSpPr txBox="1"/>
          <p:nvPr/>
        </p:nvSpPr>
        <p:spPr>
          <a:xfrm>
            <a:off x="457725" y="924725"/>
            <a:ext cx="4039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Operações</a:t>
            </a:r>
            <a:endParaRPr b="1" sz="4000">
              <a:solidFill>
                <a:schemeClr val="dk1"/>
              </a:solidFill>
              <a:latin typeface="DM Sans"/>
              <a:ea typeface="DM Sans"/>
              <a:cs typeface="DM Sans"/>
              <a:sym typeface="DM Sans"/>
            </a:endParaRPr>
          </a:p>
        </p:txBody>
      </p:sp>
      <p:pic>
        <p:nvPicPr>
          <p:cNvPr id="261" name="Google Shape;261;p53"/>
          <p:cNvPicPr preferRelativeResize="0"/>
          <p:nvPr/>
        </p:nvPicPr>
        <p:blipFill rotWithShape="1">
          <a:blip r:embed="rId4">
            <a:alphaModFix/>
          </a:blip>
          <a:srcRect b="0" l="0" r="0" t="0"/>
          <a:stretch/>
        </p:blipFill>
        <p:spPr>
          <a:xfrm>
            <a:off x="719275" y="3067673"/>
            <a:ext cx="2876856" cy="1392416"/>
          </a:xfrm>
          <a:prstGeom prst="rect">
            <a:avLst/>
          </a:prstGeom>
          <a:noFill/>
          <a:ln>
            <a:noFill/>
          </a:ln>
        </p:spPr>
      </p:pic>
      <p:pic>
        <p:nvPicPr>
          <p:cNvPr id="262" name="Google Shape;262;p53"/>
          <p:cNvPicPr preferRelativeResize="0"/>
          <p:nvPr/>
        </p:nvPicPr>
        <p:blipFill rotWithShape="1">
          <a:blip r:embed="rId5">
            <a:alphaModFix/>
          </a:blip>
          <a:srcRect b="0" l="0" r="0" t="0"/>
          <a:stretch/>
        </p:blipFill>
        <p:spPr>
          <a:xfrm>
            <a:off x="4630923" y="1296498"/>
            <a:ext cx="2843013" cy="3294050"/>
          </a:xfrm>
          <a:prstGeom prst="rect">
            <a:avLst/>
          </a:prstGeom>
          <a:noFill/>
          <a:ln>
            <a:noFill/>
          </a:ln>
        </p:spPr>
      </p:pic>
      <p:sp>
        <p:nvSpPr>
          <p:cNvPr id="263" name="Google Shape;263;p53"/>
          <p:cNvSpPr txBox="1"/>
          <p:nvPr/>
        </p:nvSpPr>
        <p:spPr>
          <a:xfrm>
            <a:off x="566650" y="2276800"/>
            <a:ext cx="339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 As principais operações ou agregações:</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69" name="Google Shape;269;p54"/>
          <p:cNvPicPr preferRelativeResize="0"/>
          <p:nvPr/>
        </p:nvPicPr>
        <p:blipFill rotWithShape="1">
          <a:blip r:embed="rId4">
            <a:alphaModFix/>
          </a:blip>
          <a:srcRect b="0" l="0" r="0" t="0"/>
          <a:stretch/>
        </p:blipFill>
        <p:spPr>
          <a:xfrm>
            <a:off x="1190438" y="586338"/>
            <a:ext cx="6763126"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Pandas</a:t>
            </a:r>
            <a:endParaRPr b="1" sz="4000">
              <a:solidFill>
                <a:srgbClr val="EAFF6A"/>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Pandas?</a:t>
            </a:r>
            <a:endParaRPr b="1" sz="3500">
              <a:solidFill>
                <a:schemeClr val="lt1"/>
              </a:solidFill>
              <a:latin typeface="DM Sans"/>
              <a:ea typeface="DM Sans"/>
              <a:cs typeface="DM Sans"/>
              <a:sym typeface="DM Sans"/>
            </a:endParaRPr>
          </a:p>
        </p:txBody>
      </p:sp>
      <p:pic>
        <p:nvPicPr>
          <p:cNvPr id="280" name="Google Shape;280;p56"/>
          <p:cNvPicPr preferRelativeResize="0"/>
          <p:nvPr/>
        </p:nvPicPr>
        <p:blipFill rotWithShape="1">
          <a:blip r:embed="rId3">
            <a:alphaModFix/>
          </a:blip>
          <a:srcRect b="0" l="0" r="0" t="0"/>
          <a:stretch/>
        </p:blipFill>
        <p:spPr>
          <a:xfrm>
            <a:off x="2373700" y="1197588"/>
            <a:ext cx="4700201" cy="3133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a:t>
            </a:r>
            <a:endParaRPr b="1" sz="4000">
              <a:solidFill>
                <a:schemeClr val="dk1"/>
              </a:solidFill>
              <a:latin typeface="DM Sans"/>
              <a:ea typeface="DM Sans"/>
              <a:cs typeface="DM Sans"/>
              <a:sym typeface="DM Sans"/>
            </a:endParaRPr>
          </a:p>
        </p:txBody>
      </p:sp>
      <p:sp>
        <p:nvSpPr>
          <p:cNvPr id="286" name="Google Shape;286;p57"/>
          <p:cNvSpPr txBox="1"/>
          <p:nvPr/>
        </p:nvSpPr>
        <p:spPr>
          <a:xfrm>
            <a:off x="457725" y="24486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É uma biblioteca de código aberto que é usada para análise e manipulação de dados.</a:t>
            </a:r>
            <a:r>
              <a:rPr lang="pt-BR" sz="1350">
                <a:solidFill>
                  <a:schemeClr val="dk1"/>
                </a:solidFill>
                <a:latin typeface="DM Sans"/>
                <a:ea typeface="DM Sans"/>
                <a:cs typeface="DM Sans"/>
                <a:sym typeface="DM Sans"/>
              </a:rPr>
              <a:t> Ela fornece estruturas de dados eficientes e de alta performance, juntamente com ferramentas para ler e escrever dados em </a:t>
            </a:r>
            <a:r>
              <a:rPr b="1" lang="pt-BR" sz="1350">
                <a:solidFill>
                  <a:schemeClr val="dk1"/>
                </a:solidFill>
                <a:latin typeface="DM Sans"/>
                <a:ea typeface="DM Sans"/>
                <a:cs typeface="DM Sans"/>
                <a:sym typeface="DM Sans"/>
              </a:rPr>
              <a:t>diferentes formatos, como CSV, Excel, SQL</a:t>
            </a:r>
            <a:r>
              <a:rPr lang="pt-BR" sz="1350">
                <a:solidFill>
                  <a:schemeClr val="dk1"/>
                </a:solidFill>
                <a:latin typeface="DM Sans"/>
                <a:ea typeface="DM Sans"/>
                <a:cs typeface="DM Sans"/>
                <a:sym typeface="DM Sans"/>
              </a:rPr>
              <a:t>, entre outros.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287" name="Google Shape;287;p57"/>
          <p:cNvPicPr preferRelativeResize="0"/>
          <p:nvPr/>
        </p:nvPicPr>
        <p:blipFill rotWithShape="1">
          <a:blip r:embed="rId3">
            <a:alphaModFix/>
          </a:blip>
          <a:srcRect b="0" l="0" r="0" t="0"/>
          <a:stretch/>
        </p:blipFill>
        <p:spPr>
          <a:xfrm>
            <a:off x="6071150" y="778775"/>
            <a:ext cx="2325201" cy="939763"/>
          </a:xfrm>
          <a:prstGeom prst="rect">
            <a:avLst/>
          </a:prstGeom>
          <a:noFill/>
          <a:ln>
            <a:noFill/>
          </a:ln>
        </p:spPr>
      </p:pic>
      <p:pic>
        <p:nvPicPr>
          <p:cNvPr id="288" name="Google Shape;288;p57"/>
          <p:cNvPicPr preferRelativeResize="0"/>
          <p:nvPr/>
        </p:nvPicPr>
        <p:blipFill rotWithShape="1">
          <a:blip r:embed="rId4">
            <a:alphaModFix/>
          </a:blip>
          <a:srcRect b="0" l="0" r="0" t="0"/>
          <a:stretch/>
        </p:blipFill>
        <p:spPr>
          <a:xfrm>
            <a:off x="6071150" y="1845326"/>
            <a:ext cx="2244774" cy="2244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35" name="Google Shape;135;p4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36" name="Google Shape;136;p4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e NumPy</a:t>
            </a:r>
            <a:endParaRPr b="1" sz="4000">
              <a:solidFill>
                <a:schemeClr val="dk1"/>
              </a:solidFill>
              <a:latin typeface="DM Sans"/>
              <a:ea typeface="DM Sans"/>
              <a:cs typeface="DM Sans"/>
              <a:sym typeface="DM Sans"/>
            </a:endParaRPr>
          </a:p>
        </p:txBody>
      </p:sp>
      <p:sp>
        <p:nvSpPr>
          <p:cNvPr id="294" name="Google Shape;294;p58"/>
          <p:cNvSpPr txBox="1"/>
          <p:nvPr/>
        </p:nvSpPr>
        <p:spPr>
          <a:xfrm>
            <a:off x="457725" y="24486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biblioteca Pandas é construída sobre a biblioteca NumPy, o que significa que </a:t>
            </a:r>
            <a:r>
              <a:rPr b="1" lang="pt-BR" sz="1350">
                <a:solidFill>
                  <a:schemeClr val="dk1"/>
                </a:solidFill>
                <a:highlight>
                  <a:srgbClr val="EAFF6A"/>
                </a:highlight>
                <a:latin typeface="DM Sans"/>
                <a:ea typeface="DM Sans"/>
                <a:cs typeface="DM Sans"/>
                <a:sym typeface="DM Sans"/>
              </a:rPr>
              <a:t>as estruturas de dados do Pandas são criadas a partir de arrays NumPy. </a:t>
            </a:r>
            <a:r>
              <a:rPr lang="pt-BR" sz="1350">
                <a:solidFill>
                  <a:schemeClr val="dk1"/>
                </a:solidFill>
                <a:latin typeface="DM Sans"/>
                <a:ea typeface="DM Sans"/>
                <a:cs typeface="DM Sans"/>
                <a:sym typeface="DM Sans"/>
              </a:rPr>
              <a:t>Isso permite que as operações do NumPy sejam aplicadas às estruturas de dados do Pandas.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Portanto Pandas é uma extensão da biblioteca NumPy que adiciona recursos adicionais para análise e manipulação de dados.</a:t>
            </a:r>
            <a:endParaRPr b="1" sz="1350">
              <a:solidFill>
                <a:schemeClr val="dk1"/>
              </a:solidFill>
              <a:highlight>
                <a:srgbClr val="EAFF6A"/>
              </a:highlight>
              <a:latin typeface="DM Sans"/>
              <a:ea typeface="DM Sans"/>
              <a:cs typeface="DM Sans"/>
              <a:sym typeface="DM Sans"/>
            </a:endParaRPr>
          </a:p>
        </p:txBody>
      </p:sp>
      <p:pic>
        <p:nvPicPr>
          <p:cNvPr id="295" name="Google Shape;295;p58"/>
          <p:cNvPicPr preferRelativeResize="0"/>
          <p:nvPr/>
        </p:nvPicPr>
        <p:blipFill rotWithShape="1">
          <a:blip r:embed="rId3">
            <a:alphaModFix/>
          </a:blip>
          <a:srcRect b="-4029" l="0" r="0" t="15471"/>
          <a:stretch/>
        </p:blipFill>
        <p:spPr>
          <a:xfrm>
            <a:off x="5928700" y="1437300"/>
            <a:ext cx="2409600" cy="2667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00" name="Google Shape;300;p59"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01" name="Google Shape;301;p5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02" name="Google Shape;302;p5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6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08" name="Google Shape;308;p6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09" name="Google Shape;309;p60"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1"/>
          <p:cNvSpPr/>
          <p:nvPr/>
        </p:nvSpPr>
        <p:spPr>
          <a:xfrm>
            <a:off x="457725" y="1538650"/>
            <a:ext cx="3945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6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6" name="Google Shape;316;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7" name="Google Shape;317;p61"/>
          <p:cNvSpPr txBox="1"/>
          <p:nvPr/>
        </p:nvSpPr>
        <p:spPr>
          <a:xfrm>
            <a:off x="457725" y="10710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Serie</a:t>
            </a:r>
            <a:endParaRPr b="1" sz="4000">
              <a:solidFill>
                <a:schemeClr val="dk1"/>
              </a:solidFill>
              <a:latin typeface="DM Sans"/>
              <a:ea typeface="DM Sans"/>
              <a:cs typeface="DM Sans"/>
              <a:sym typeface="DM Sans"/>
            </a:endParaRPr>
          </a:p>
        </p:txBody>
      </p:sp>
      <p:sp>
        <p:nvSpPr>
          <p:cNvPr id="318" name="Google Shape;318;p61"/>
          <p:cNvSpPr txBox="1"/>
          <p:nvPr/>
        </p:nvSpPr>
        <p:spPr>
          <a:xfrm>
            <a:off x="457725" y="2290650"/>
            <a:ext cx="4213500" cy="15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a:t>
            </a:r>
            <a:r>
              <a:rPr b="1" lang="pt-BR" sz="1350">
                <a:solidFill>
                  <a:schemeClr val="dk1"/>
                </a:solidFill>
                <a:highlight>
                  <a:srgbClr val="EAFF6A"/>
                </a:highlight>
                <a:latin typeface="DM Sans"/>
                <a:ea typeface="DM Sans"/>
                <a:cs typeface="DM Sans"/>
                <a:sym typeface="DM Sans"/>
              </a:rPr>
              <a:t>Series</a:t>
            </a:r>
            <a:r>
              <a:rPr lang="pt-BR" sz="1350">
                <a:solidFill>
                  <a:schemeClr val="dk1"/>
                </a:solidFill>
                <a:latin typeface="DM Sans"/>
                <a:ea typeface="DM Sans"/>
                <a:cs typeface="DM Sans"/>
                <a:sym typeface="DM Sans"/>
              </a:rPr>
              <a:t> é uma estrutura de dados unidimensional que pode armazenar diferentes tipos de dados.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principal diferença entre uma Series e um array NumPy é que uma Series tem um rótulo associado a cada valor.</a:t>
            </a:r>
            <a:endParaRPr sz="1350">
              <a:solidFill>
                <a:schemeClr val="dk1"/>
              </a:solidFill>
              <a:latin typeface="DM Sans"/>
              <a:ea typeface="DM Sans"/>
              <a:cs typeface="DM Sans"/>
              <a:sym typeface="DM Sans"/>
            </a:endParaRPr>
          </a:p>
        </p:txBody>
      </p:sp>
      <p:pic>
        <p:nvPicPr>
          <p:cNvPr id="319" name="Google Shape;319;p61"/>
          <p:cNvPicPr preferRelativeResize="0"/>
          <p:nvPr/>
        </p:nvPicPr>
        <p:blipFill rotWithShape="1">
          <a:blip r:embed="rId5">
            <a:alphaModFix/>
          </a:blip>
          <a:srcRect b="0" l="0" r="0" t="0"/>
          <a:stretch/>
        </p:blipFill>
        <p:spPr>
          <a:xfrm>
            <a:off x="6099376" y="991701"/>
            <a:ext cx="2639076" cy="897600"/>
          </a:xfrm>
          <a:prstGeom prst="rect">
            <a:avLst/>
          </a:prstGeom>
          <a:noFill/>
          <a:ln>
            <a:noFill/>
          </a:ln>
        </p:spPr>
      </p:pic>
      <p:pic>
        <p:nvPicPr>
          <p:cNvPr id="320" name="Google Shape;320;p61"/>
          <p:cNvPicPr preferRelativeResize="0"/>
          <p:nvPr/>
        </p:nvPicPr>
        <p:blipFill rotWithShape="1">
          <a:blip r:embed="rId6">
            <a:alphaModFix/>
          </a:blip>
          <a:srcRect b="0" l="0" r="0" t="0"/>
          <a:stretch/>
        </p:blipFill>
        <p:spPr>
          <a:xfrm>
            <a:off x="6691686" y="2023427"/>
            <a:ext cx="1607025" cy="2534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2"/>
          <p:cNvSpPr/>
          <p:nvPr/>
        </p:nvSpPr>
        <p:spPr>
          <a:xfrm>
            <a:off x="457725" y="1498700"/>
            <a:ext cx="51627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7" name="Google Shape;327;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8" name="Google Shape;328;p62"/>
          <p:cNvSpPr txBox="1"/>
          <p:nvPr/>
        </p:nvSpPr>
        <p:spPr>
          <a:xfrm>
            <a:off x="457725" y="1071050"/>
            <a:ext cx="5252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329" name="Google Shape;329;p62"/>
          <p:cNvSpPr txBox="1"/>
          <p:nvPr/>
        </p:nvSpPr>
        <p:spPr>
          <a:xfrm>
            <a:off x="457725" y="2290650"/>
            <a:ext cx="415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DataFrame</a:t>
            </a:r>
            <a:r>
              <a:rPr lang="pt-BR" sz="1350">
                <a:solidFill>
                  <a:schemeClr val="dk1"/>
                </a:solidFill>
                <a:latin typeface="DM Sans"/>
                <a:ea typeface="DM Sans"/>
                <a:cs typeface="DM Sans"/>
                <a:sym typeface="DM Sans"/>
              </a:rPr>
              <a:t>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DataFrame é a junção de várias Series.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30" name="Google Shape;330;p62"/>
          <p:cNvPicPr preferRelativeResize="0"/>
          <p:nvPr/>
        </p:nvPicPr>
        <p:blipFill rotWithShape="1">
          <a:blip r:embed="rId5">
            <a:alphaModFix/>
          </a:blip>
          <a:srcRect b="0" l="0" r="0" t="0"/>
          <a:stretch/>
        </p:blipFill>
        <p:spPr>
          <a:xfrm>
            <a:off x="6282104" y="970028"/>
            <a:ext cx="2250031" cy="1601728"/>
          </a:xfrm>
          <a:prstGeom prst="rect">
            <a:avLst/>
          </a:prstGeom>
          <a:noFill/>
          <a:ln>
            <a:noFill/>
          </a:ln>
        </p:spPr>
      </p:pic>
      <p:pic>
        <p:nvPicPr>
          <p:cNvPr id="331" name="Google Shape;331;p62"/>
          <p:cNvPicPr preferRelativeResize="0"/>
          <p:nvPr/>
        </p:nvPicPr>
        <p:blipFill rotWithShape="1">
          <a:blip r:embed="rId6">
            <a:alphaModFix/>
          </a:blip>
          <a:srcRect b="0" l="0" r="0" t="0"/>
          <a:stretch/>
        </p:blipFill>
        <p:spPr>
          <a:xfrm>
            <a:off x="6078450" y="2918175"/>
            <a:ext cx="2833499" cy="1150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Biblioteca Pandas</a:t>
            </a:r>
            <a:endParaRPr b="1" sz="4000">
              <a:solidFill>
                <a:srgbClr val="EAFF6A"/>
              </a:solidFill>
              <a:latin typeface="DM Sans"/>
              <a:ea typeface="DM Sans"/>
              <a:cs typeface="DM Sans"/>
              <a:sym typeface="DM Sans"/>
            </a:endParaRPr>
          </a:p>
        </p:txBody>
      </p:sp>
      <p:sp>
        <p:nvSpPr>
          <p:cNvPr id="337" name="Google Shape;337;p6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2500">
                <a:solidFill>
                  <a:schemeClr val="lt1"/>
                </a:solidFill>
                <a:latin typeface="DM Sans"/>
                <a:ea typeface="DM Sans"/>
                <a:cs typeface="DM Sans"/>
                <a:sym typeface="DM Sans"/>
              </a:rPr>
              <a:t>Nas próximas aulas focaremos na Biblioteca Pandas e suas funcionalidades</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pic>
        <p:nvPicPr>
          <p:cNvPr id="338" name="Google Shape;338;p63"/>
          <p:cNvPicPr preferRelativeResize="0"/>
          <p:nvPr/>
        </p:nvPicPr>
        <p:blipFill rotWithShape="1">
          <a:blip r:embed="rId3">
            <a:alphaModFix/>
          </a:blip>
          <a:srcRect b="0" l="0" r="0" t="0"/>
          <a:stretch/>
        </p:blipFill>
        <p:spPr>
          <a:xfrm>
            <a:off x="3461641" y="2571750"/>
            <a:ext cx="2164525" cy="2164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64"/>
          <p:cNvGrpSpPr/>
          <p:nvPr/>
        </p:nvGrpSpPr>
        <p:grpSpPr>
          <a:xfrm>
            <a:off x="4202551" y="994261"/>
            <a:ext cx="738900" cy="738974"/>
            <a:chOff x="974706" y="2467173"/>
            <a:chExt cx="738900" cy="738900"/>
          </a:xfrm>
        </p:grpSpPr>
        <p:sp>
          <p:nvSpPr>
            <p:cNvPr id="344" name="Google Shape;344;p6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46" name="Google Shape;346;p64"/>
          <p:cNvSpPr txBox="1"/>
          <p:nvPr/>
        </p:nvSpPr>
        <p:spPr>
          <a:xfrm>
            <a:off x="1523600" y="18908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Colocando em prática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highlight>
                <a:srgbClr val="EAFF6A"/>
              </a:highlight>
              <a:latin typeface="DM Sans"/>
              <a:ea typeface="DM Sans"/>
              <a:cs typeface="DM Sans"/>
              <a:sym typeface="DM Sans"/>
            </a:endParaRPr>
          </a:p>
        </p:txBody>
      </p:sp>
      <p:sp>
        <p:nvSpPr>
          <p:cNvPr id="347" name="Google Shape;347;p64"/>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30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65"/>
          <p:cNvGrpSpPr/>
          <p:nvPr/>
        </p:nvGrpSpPr>
        <p:grpSpPr>
          <a:xfrm>
            <a:off x="501452" y="483061"/>
            <a:ext cx="401518" cy="401518"/>
            <a:chOff x="974706" y="2467173"/>
            <a:chExt cx="738900" cy="738900"/>
          </a:xfrm>
        </p:grpSpPr>
        <p:sp>
          <p:nvSpPr>
            <p:cNvPr id="353" name="Google Shape;353;p6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6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55" name="Google Shape;355;p65"/>
          <p:cNvSpPr txBox="1"/>
          <p:nvPr/>
        </p:nvSpPr>
        <p:spPr>
          <a:xfrm>
            <a:off x="501450" y="1019350"/>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Colocando em prática</a:t>
            </a:r>
            <a:endParaRPr b="1" sz="4000">
              <a:solidFill>
                <a:schemeClr val="dk1"/>
              </a:solidFill>
              <a:latin typeface="DM Sans"/>
              <a:ea typeface="DM Sans"/>
              <a:cs typeface="DM Sans"/>
              <a:sym typeface="DM Sans"/>
            </a:endParaRPr>
          </a:p>
        </p:txBody>
      </p:sp>
      <p:pic>
        <p:nvPicPr>
          <p:cNvPr id="356" name="Google Shape;356;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7" name="Google Shape;357;p65"/>
          <p:cNvSpPr txBox="1"/>
          <p:nvPr/>
        </p:nvSpPr>
        <p:spPr>
          <a:xfrm>
            <a:off x="568200" y="1758250"/>
            <a:ext cx="3790800" cy="3093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 array NumPy com 10 elementos inteiros aleatórios no intervalo [0, 100] e exiba os valores e o tipo de dado do array.</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uma matriz de 5x5 com valores aleatórios de [0,1) e encontre o valor mínimo, máximo e a média da matriz.</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 array com 10 elementos aleatórios no intervalo [0, 1]. Em seguida, crie um novo array com os elementos do primeiro array multiplicados por 10 e convertidos para inteiro.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p:txBody>
      </p:sp>
      <p:sp>
        <p:nvSpPr>
          <p:cNvPr id="358" name="Google Shape;358;p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59" name="Google Shape;359;p65"/>
          <p:cNvSpPr txBox="1"/>
          <p:nvPr/>
        </p:nvSpPr>
        <p:spPr>
          <a:xfrm>
            <a:off x="4736675" y="1758250"/>
            <a:ext cx="3690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4"/>
            </a:pPr>
            <a:r>
              <a:rPr lang="pt-BR" sz="1350">
                <a:solidFill>
                  <a:schemeClr val="dk1"/>
                </a:solidFill>
                <a:latin typeface="DM Sans"/>
                <a:ea typeface="DM Sans"/>
                <a:cs typeface="DM Sans"/>
                <a:sym typeface="DM Sans"/>
              </a:rPr>
              <a:t>Crie um array de duas dimensões com shape (3, 3) e valores aleatórios inteiros no intervalo [0, 9]. Substitua todos os elementos da segunda linha por -1.</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lang="pt-BR" sz="1350">
                <a:solidFill>
                  <a:schemeClr val="dk1"/>
                </a:solidFill>
                <a:latin typeface="DM Sans"/>
                <a:ea typeface="DM Sans"/>
                <a:cs typeface="DM Sans"/>
                <a:sym typeface="DM Sans"/>
              </a:rPr>
              <a:t>Crie um DataFrame com as seguintes informações:</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"fruta": "Banana", "Maça", "Pera"</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"preco": 7.90, 10.20, 11.80</a:t>
            </a:r>
            <a:endParaRPr sz="1350">
              <a:solidFill>
                <a:schemeClr val="dk1"/>
              </a:solidFill>
              <a:latin typeface="DM Sans"/>
              <a:ea typeface="DM Sans"/>
              <a:cs typeface="DM Sans"/>
              <a:sym typeface="DM Sans"/>
            </a:endParaRPr>
          </a:p>
          <a:p>
            <a:pPr indent="-314325" lvl="0" marL="9144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Coluna "quantidade": 12, 3, 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70" name="Google Shape;370;p67"/>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7"/>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72" name="Google Shape;372;p67"/>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73" name="Google Shape;373;p67"/>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67"/>
          <p:cNvCxnSpPr>
            <a:stCxn id="375" idx="6"/>
            <a:endCxn id="37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76" name="Google Shape;376;p67"/>
          <p:cNvCxnSpPr>
            <a:stCxn id="370" idx="6"/>
            <a:endCxn id="37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77" name="Google Shape;377;p67"/>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78" name="Google Shape;378;p67"/>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79" name="Google Shape;379;p67"/>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80" name="Google Shape;380;p67"/>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81" name="Google Shape;381;p67"/>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82" name="Google Shape;382;p67"/>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83" name="Google Shape;383;p67"/>
          <p:cNvGrpSpPr/>
          <p:nvPr/>
        </p:nvGrpSpPr>
        <p:grpSpPr>
          <a:xfrm>
            <a:off x="1731113" y="1953850"/>
            <a:ext cx="587100" cy="600300"/>
            <a:chOff x="1731113" y="1953850"/>
            <a:chExt cx="587100" cy="600300"/>
          </a:xfrm>
        </p:grpSpPr>
        <p:sp>
          <p:nvSpPr>
            <p:cNvPr id="375" name="Google Shape;375;p6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1"/>
          <p:cNvSpPr txBox="1"/>
          <p:nvPr/>
        </p:nvSpPr>
        <p:spPr>
          <a:xfrm>
            <a:off x="1339500" y="45332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2" name="Google Shape;142;p41"/>
          <p:cNvSpPr txBox="1"/>
          <p:nvPr/>
        </p:nvSpPr>
        <p:spPr>
          <a:xfrm>
            <a:off x="370675" y="1947275"/>
            <a:ext cx="572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Git x GitHub</a:t>
            </a:r>
            <a:endParaRPr sz="1350">
              <a:solidFill>
                <a:schemeClr val="lt1"/>
              </a:solidFill>
              <a:latin typeface="DM Sans"/>
              <a:ea typeface="DM Sans"/>
              <a:cs typeface="DM Sans"/>
              <a:sym typeface="DM Sans"/>
            </a:endParaRPr>
          </a:p>
        </p:txBody>
      </p:sp>
      <p:sp>
        <p:nvSpPr>
          <p:cNvPr id="143" name="Google Shape;143;p41"/>
          <p:cNvSpPr txBox="1"/>
          <p:nvPr/>
        </p:nvSpPr>
        <p:spPr>
          <a:xfrm>
            <a:off x="370675" y="2368613"/>
            <a:ext cx="3572100" cy="2280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Comandos mais usados: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pull</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add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commit -m “adicionado exercícios 3”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push origin main</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pic>
        <p:nvPicPr>
          <p:cNvPr id="144" name="Google Shape;144;p41"/>
          <p:cNvPicPr preferRelativeResize="0"/>
          <p:nvPr/>
        </p:nvPicPr>
        <p:blipFill rotWithShape="1">
          <a:blip r:embed="rId3">
            <a:alphaModFix/>
          </a:blip>
          <a:srcRect b="0" l="0" r="0" t="0"/>
          <a:stretch/>
        </p:blipFill>
        <p:spPr>
          <a:xfrm>
            <a:off x="4075550" y="2339675"/>
            <a:ext cx="4746750" cy="115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8"/>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90" name="Google Shape;390;p68"/>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91" name="Google Shape;391;p68"/>
          <p:cNvGrpSpPr/>
          <p:nvPr/>
        </p:nvGrpSpPr>
        <p:grpSpPr>
          <a:xfrm>
            <a:off x="1527125" y="2646775"/>
            <a:ext cx="3705225" cy="923925"/>
            <a:chOff x="4463725" y="2301200"/>
            <a:chExt cx="3705225" cy="923925"/>
          </a:xfrm>
        </p:grpSpPr>
        <p:pic>
          <p:nvPicPr>
            <p:cNvPr id="392" name="Google Shape;392;p68"/>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93" name="Google Shape;393;p68"/>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94" name="Google Shape;394;p68"/>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95" name="Google Shape;395;p68"/>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96" name="Google Shape;396;p68"/>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02" name="Google Shape;402;p69"/>
          <p:cNvSpPr txBox="1"/>
          <p:nvPr/>
        </p:nvSpPr>
        <p:spPr>
          <a:xfrm>
            <a:off x="2109143" y="2153663"/>
            <a:ext cx="4925700" cy="274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Biblioteca Numpy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Arrays e ndarrays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Operações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Valores aleatórios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Biblioteca Pandas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Dataframes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Series </a:t>
            </a:r>
            <a:endParaRPr sz="1350">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70"/>
          <p:cNvGrpSpPr/>
          <p:nvPr/>
        </p:nvGrpSpPr>
        <p:grpSpPr>
          <a:xfrm>
            <a:off x="4202550" y="1278135"/>
            <a:ext cx="738900" cy="738900"/>
            <a:chOff x="4202550" y="994173"/>
            <a:chExt cx="738900" cy="738900"/>
          </a:xfrm>
        </p:grpSpPr>
        <p:sp>
          <p:nvSpPr>
            <p:cNvPr id="408" name="Google Shape;408;p7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9" name="Google Shape;409;p7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10" name="Google Shape;410;p7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16" name="Google Shape;416;p71"/>
          <p:cNvGrpSpPr/>
          <p:nvPr/>
        </p:nvGrpSpPr>
        <p:grpSpPr>
          <a:xfrm>
            <a:off x="457358" y="468285"/>
            <a:ext cx="431074" cy="431074"/>
            <a:chOff x="4202550" y="994173"/>
            <a:chExt cx="738900" cy="738900"/>
          </a:xfrm>
        </p:grpSpPr>
        <p:sp>
          <p:nvSpPr>
            <p:cNvPr id="417" name="Google Shape;417;p7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8" name="Google Shape;418;p7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19" name="Google Shape;419;p7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20" name="Google Shape;420;p71"/>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Pandas vs NumPy</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4">
                  <a:extLst>
                    <a:ext uri="{A12FA001-AC4F-418D-AE19-62706E023703}">
                      <ahyp:hlinkClr val="tx"/>
                    </a:ext>
                  </a:extLst>
                </a:hlinkClick>
              </a:rPr>
              <a:t>Pandas Vs NumPy: What’s The Difference?</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Interview Bit</a:t>
            </a:r>
            <a:endParaRPr sz="1350" u="sng">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2"/>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Numpy e Pandas</a:t>
            </a:r>
            <a:endParaRPr b="1" sz="4000">
              <a:solidFill>
                <a:srgbClr val="EAFF6A"/>
              </a:solidFill>
              <a:latin typeface="DM Sans"/>
              <a:ea typeface="DM Sans"/>
              <a:cs typeface="DM Sans"/>
              <a:sym typeface="DM Sans"/>
            </a:endParaRPr>
          </a:p>
        </p:txBody>
      </p:sp>
      <p:sp>
        <p:nvSpPr>
          <p:cNvPr id="155" name="Google Shape;155;p4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07.</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61" name="Google Shape;161;p4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2" name="Google Shape;162;p4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Conhecer as bibliotecas Numpy e Pandas</a:t>
            </a:r>
            <a:endParaRPr b="1" sz="1350">
              <a:solidFill>
                <a:schemeClr val="lt1"/>
              </a:solidFill>
              <a:latin typeface="DM Sans"/>
              <a:ea typeface="DM Sans"/>
              <a:cs typeface="DM Sans"/>
              <a:sym typeface="DM Sans"/>
            </a:endParaRPr>
          </a:p>
        </p:txBody>
      </p:sp>
      <p:pic>
        <p:nvPicPr>
          <p:cNvPr id="163" name="Google Shape;163;p44"/>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4" name="Google Shape;164;p44"/>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Criação de arrays e ndarrays</a:t>
            </a:r>
            <a:endParaRPr b="1" sz="1350">
              <a:solidFill>
                <a:schemeClr val="lt1"/>
              </a:solidFill>
              <a:latin typeface="DM Sans"/>
              <a:ea typeface="DM Sans"/>
              <a:cs typeface="DM Sans"/>
              <a:sym typeface="DM Sans"/>
            </a:endParaRPr>
          </a:p>
        </p:txBody>
      </p:sp>
      <p:pic>
        <p:nvPicPr>
          <p:cNvPr id="165" name="Google Shape;165;p44"/>
          <p:cNvPicPr preferRelativeResize="0"/>
          <p:nvPr/>
        </p:nvPicPr>
        <p:blipFill>
          <a:blip r:embed="rId3">
            <a:alphaModFix/>
          </a:blip>
          <a:stretch>
            <a:fillRect/>
          </a:stretch>
        </p:blipFill>
        <p:spPr>
          <a:xfrm>
            <a:off x="2172738" y="2812113"/>
            <a:ext cx="196975" cy="196975"/>
          </a:xfrm>
          <a:prstGeom prst="rect">
            <a:avLst/>
          </a:prstGeom>
          <a:noFill/>
          <a:ln>
            <a:noFill/>
          </a:ln>
        </p:spPr>
      </p:pic>
      <p:sp>
        <p:nvSpPr>
          <p:cNvPr id="166" name="Google Shape;166;p44"/>
          <p:cNvSpPr txBox="1"/>
          <p:nvPr/>
        </p:nvSpPr>
        <p:spPr>
          <a:xfrm>
            <a:off x="2726886" y="26578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Compreender indexação e operações com numpy</a:t>
            </a:r>
            <a:endParaRPr sz="1350">
              <a:solidFill>
                <a:schemeClr val="lt1"/>
              </a:solidFill>
              <a:latin typeface="DM Sans"/>
              <a:ea typeface="DM Sans"/>
              <a:cs typeface="DM Sans"/>
              <a:sym typeface="DM Sans"/>
            </a:endParaRPr>
          </a:p>
        </p:txBody>
      </p:sp>
      <p:cxnSp>
        <p:nvCxnSpPr>
          <p:cNvPr id="167" name="Google Shape;167;p44"/>
          <p:cNvCxnSpPr>
            <a:stCxn id="161" idx="2"/>
            <a:endCxn id="16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8" name="Google Shape;168;p44"/>
          <p:cNvCxnSpPr>
            <a:stCxn id="163" idx="2"/>
            <a:endCxn id="165" idx="0"/>
          </p:cNvCxnSpPr>
          <p:nvPr/>
        </p:nvCxnSpPr>
        <p:spPr>
          <a:xfrm flipH="1" rot="-5400000">
            <a:off x="2052675" y="25936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pic>
        <p:nvPicPr>
          <p:cNvPr id="169" name="Google Shape;169;p44"/>
          <p:cNvPicPr preferRelativeResize="0"/>
          <p:nvPr/>
        </p:nvPicPr>
        <p:blipFill>
          <a:blip r:embed="rId3">
            <a:alphaModFix/>
          </a:blip>
          <a:stretch>
            <a:fillRect/>
          </a:stretch>
        </p:blipFill>
        <p:spPr>
          <a:xfrm>
            <a:off x="2172738" y="3445563"/>
            <a:ext cx="196975" cy="196975"/>
          </a:xfrm>
          <a:prstGeom prst="rect">
            <a:avLst/>
          </a:prstGeom>
          <a:noFill/>
          <a:ln>
            <a:noFill/>
          </a:ln>
        </p:spPr>
      </p:pic>
      <p:cxnSp>
        <p:nvCxnSpPr>
          <p:cNvPr id="170" name="Google Shape;170;p44"/>
          <p:cNvCxnSpPr>
            <a:endCxn id="169" idx="0"/>
          </p:cNvCxnSpPr>
          <p:nvPr/>
        </p:nvCxnSpPr>
        <p:spPr>
          <a:xfrm flipH="1" rot="-5400000">
            <a:off x="2052675" y="32270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171" name="Google Shape;171;p44"/>
          <p:cNvSpPr txBox="1"/>
          <p:nvPr/>
        </p:nvSpPr>
        <p:spPr>
          <a:xfrm>
            <a:off x="2726886" y="33478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Geração de valores aleatórios</a:t>
            </a:r>
            <a:endParaRPr b="1" sz="1350">
              <a:solidFill>
                <a:schemeClr val="lt1"/>
              </a:solidFill>
              <a:latin typeface="DM Sans"/>
              <a:ea typeface="DM Sans"/>
              <a:cs typeface="DM Sans"/>
              <a:sym typeface="DM Sans"/>
            </a:endParaRPr>
          </a:p>
        </p:txBody>
      </p:sp>
      <p:pic>
        <p:nvPicPr>
          <p:cNvPr id="172" name="Google Shape;172;p44"/>
          <p:cNvPicPr preferRelativeResize="0"/>
          <p:nvPr/>
        </p:nvPicPr>
        <p:blipFill>
          <a:blip r:embed="rId3">
            <a:alphaModFix/>
          </a:blip>
          <a:stretch>
            <a:fillRect/>
          </a:stretch>
        </p:blipFill>
        <p:spPr>
          <a:xfrm>
            <a:off x="2172738" y="4078963"/>
            <a:ext cx="196975" cy="196975"/>
          </a:xfrm>
          <a:prstGeom prst="rect">
            <a:avLst/>
          </a:prstGeom>
          <a:noFill/>
          <a:ln>
            <a:noFill/>
          </a:ln>
        </p:spPr>
      </p:pic>
      <p:cxnSp>
        <p:nvCxnSpPr>
          <p:cNvPr id="173" name="Google Shape;173;p44"/>
          <p:cNvCxnSpPr>
            <a:endCxn id="172" idx="0"/>
          </p:cNvCxnSpPr>
          <p:nvPr/>
        </p:nvCxnSpPr>
        <p:spPr>
          <a:xfrm flipH="1" rot="-5400000">
            <a:off x="2052675" y="38604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174" name="Google Shape;174;p44"/>
          <p:cNvSpPr txBox="1"/>
          <p:nvPr/>
        </p:nvSpPr>
        <p:spPr>
          <a:xfrm>
            <a:off x="2726886" y="39812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Criação de dataframes e series</a:t>
            </a:r>
            <a:endParaRPr b="1" sz="135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NumPy</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6"/>
          <p:cNvSpPr txBox="1"/>
          <p:nvPr/>
        </p:nvSpPr>
        <p:spPr>
          <a:xfrm>
            <a:off x="457725" y="1071050"/>
            <a:ext cx="5799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a:t>
            </a:r>
            <a:endParaRPr b="1" sz="4000">
              <a:solidFill>
                <a:schemeClr val="dk1"/>
              </a:solidFill>
              <a:latin typeface="DM Sans"/>
              <a:ea typeface="DM Sans"/>
              <a:cs typeface="DM Sans"/>
              <a:sym typeface="DM Sans"/>
            </a:endParaRPr>
          </a:p>
        </p:txBody>
      </p:sp>
      <p:sp>
        <p:nvSpPr>
          <p:cNvPr id="185" name="Google Shape;185;p46"/>
          <p:cNvSpPr txBox="1"/>
          <p:nvPr/>
        </p:nvSpPr>
        <p:spPr>
          <a:xfrm>
            <a:off x="457725" y="24486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"NumPy" é uma abreviação de "Numeric Python".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uma biblioteca de código aberto, que </a:t>
            </a:r>
            <a:r>
              <a:rPr b="1" lang="pt-BR" sz="1350">
                <a:solidFill>
                  <a:schemeClr val="dk1"/>
                </a:solidFill>
                <a:latin typeface="DM Sans"/>
                <a:ea typeface="DM Sans"/>
                <a:cs typeface="DM Sans"/>
                <a:sym typeface="DM Sans"/>
              </a:rPr>
              <a:t>fornece suporte para trabalhar com arrays e matrizes multidimensionais, bem como funções matemáticas para operações nesses arrays.</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186" name="Google Shape;186;p46"/>
          <p:cNvPicPr preferRelativeResize="0"/>
          <p:nvPr/>
        </p:nvPicPr>
        <p:blipFill rotWithShape="1">
          <a:blip r:embed="rId3">
            <a:alphaModFix/>
          </a:blip>
          <a:srcRect b="0" l="0" r="0" t="0"/>
          <a:stretch/>
        </p:blipFill>
        <p:spPr>
          <a:xfrm>
            <a:off x="5647988" y="2016950"/>
            <a:ext cx="3190875" cy="1428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7"/>
          <p:cNvSpPr/>
          <p:nvPr/>
        </p:nvSpPr>
        <p:spPr>
          <a:xfrm>
            <a:off x="546975" y="1508675"/>
            <a:ext cx="39450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3" name="Google Shape;193;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4" name="Google Shape;194;p4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NumPy - Arrays</a:t>
            </a:r>
            <a:endParaRPr b="1" sz="4000">
              <a:solidFill>
                <a:schemeClr val="dk1"/>
              </a:solidFill>
              <a:latin typeface="DM Sans"/>
              <a:ea typeface="DM Sans"/>
              <a:cs typeface="DM Sans"/>
              <a:sym typeface="DM Sans"/>
            </a:endParaRPr>
          </a:p>
        </p:txBody>
      </p:sp>
      <p:sp>
        <p:nvSpPr>
          <p:cNvPr id="195" name="Google Shape;195;p47"/>
          <p:cNvSpPr txBox="1"/>
          <p:nvPr/>
        </p:nvSpPr>
        <p:spPr>
          <a:xfrm>
            <a:off x="457725" y="2290650"/>
            <a:ext cx="4154100" cy="18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Criar arrays multidimensionais, como </a:t>
            </a:r>
            <a:r>
              <a:rPr b="1" lang="pt-BR" sz="1350">
                <a:solidFill>
                  <a:schemeClr val="dk1"/>
                </a:solidFill>
                <a:highlight>
                  <a:srgbClr val="EAFF6A"/>
                </a:highlight>
                <a:latin typeface="DM Sans"/>
                <a:ea typeface="DM Sans"/>
                <a:cs typeface="DM Sans"/>
                <a:sym typeface="DM Sans"/>
              </a:rPr>
              <a:t>np.array()</a:t>
            </a:r>
            <a:r>
              <a:rPr lang="pt-BR" sz="1350">
                <a:solidFill>
                  <a:schemeClr val="dk1"/>
                </a:solidFill>
                <a:latin typeface="DM Sans"/>
                <a:ea typeface="DM Sans"/>
                <a:cs typeface="DM Sans"/>
                <a:sym typeface="DM Sans"/>
              </a:rPr>
              <a:t>. Os arrays NumPy podem ter qualquer número de dimensões, permitindo que sejam usados para armazenar dados em matrizes e tensores.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96" name="Google Shape;196;p47"/>
          <p:cNvPicPr preferRelativeResize="0"/>
          <p:nvPr/>
        </p:nvPicPr>
        <p:blipFill rotWithShape="1">
          <a:blip r:embed="rId5">
            <a:alphaModFix/>
          </a:blip>
          <a:srcRect b="0" l="0" r="0" t="0"/>
          <a:stretch/>
        </p:blipFill>
        <p:spPr>
          <a:xfrm>
            <a:off x="6130075" y="1589425"/>
            <a:ext cx="2662275" cy="196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